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5" r:id="rId5"/>
    <p:sldMasterId id="2147483660" r:id="rId6"/>
    <p:sldMasterId id="2147483672" r:id="rId7"/>
  </p:sldMasterIdLst>
  <p:notesMasterIdLst>
    <p:notesMasterId r:id="rId17"/>
  </p:notesMasterIdLst>
  <p:sldIdLst>
    <p:sldId id="256" r:id="rId8"/>
    <p:sldId id="408" r:id="rId9"/>
    <p:sldId id="409" r:id="rId10"/>
    <p:sldId id="410" r:id="rId11"/>
    <p:sldId id="411" r:id="rId12"/>
    <p:sldId id="412" r:id="rId13"/>
    <p:sldId id="413" r:id="rId14"/>
    <p:sldId id="415" r:id="rId15"/>
    <p:sldId id="407" r:id="rId16"/>
  </p:sldIdLst>
  <p:sldSz cx="12192000" cy="6858000"/>
  <p:notesSz cx="6858000" cy="9296400"/>
  <p:defaultTextStyle>
    <a:defPPr>
      <a:defRPr lang="en-B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F38"/>
    <a:srgbClr val="DF732D"/>
    <a:srgbClr val="315B85"/>
    <a:srgbClr val="3E99BA"/>
    <a:srgbClr val="2F748D"/>
    <a:srgbClr val="34819C"/>
    <a:srgbClr val="2E72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3848" autoAdjust="0"/>
  </p:normalViewPr>
  <p:slideViewPr>
    <p:cSldViewPr snapToGrid="0">
      <p:cViewPr>
        <p:scale>
          <a:sx n="66" d="100"/>
          <a:sy n="66" d="100"/>
        </p:scale>
        <p:origin x="668" y="2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 /><Relationship Id="rId13" Type="http://schemas.openxmlformats.org/officeDocument/2006/relationships/slide" Target="slides/slide6.xml" /><Relationship Id="rId18" Type="http://schemas.openxmlformats.org/officeDocument/2006/relationships/presProps" Target="presProps.xml" /><Relationship Id="rId3" Type="http://schemas.openxmlformats.org/officeDocument/2006/relationships/customXml" Target="../customXml/item3.xml" /><Relationship Id="rId21" Type="http://schemas.openxmlformats.org/officeDocument/2006/relationships/tableStyles" Target="tableStyles.xml" /><Relationship Id="rId7" Type="http://schemas.openxmlformats.org/officeDocument/2006/relationships/slideMaster" Target="slideMasters/slideMaster4.xml" /><Relationship Id="rId12" Type="http://schemas.openxmlformats.org/officeDocument/2006/relationships/slide" Target="slides/slide5.xml" /><Relationship Id="rId17" Type="http://schemas.openxmlformats.org/officeDocument/2006/relationships/notesMaster" Target="notesMasters/notesMaster1.xml" /><Relationship Id="rId2" Type="http://schemas.openxmlformats.org/officeDocument/2006/relationships/customXml" Target="../customXml/item2.xml" /><Relationship Id="rId16" Type="http://schemas.openxmlformats.org/officeDocument/2006/relationships/slide" Target="slides/slide9.xml" /><Relationship Id="rId20" Type="http://schemas.openxmlformats.org/officeDocument/2006/relationships/theme" Target="theme/theme1.xml" /><Relationship Id="rId1" Type="http://schemas.openxmlformats.org/officeDocument/2006/relationships/customXml" Target="../customXml/item1.xml" /><Relationship Id="rId6" Type="http://schemas.openxmlformats.org/officeDocument/2006/relationships/slideMaster" Target="slideMasters/slideMaster3.xml" /><Relationship Id="rId11" Type="http://schemas.openxmlformats.org/officeDocument/2006/relationships/slide" Target="slides/slide4.xml" /><Relationship Id="rId5" Type="http://schemas.openxmlformats.org/officeDocument/2006/relationships/slideMaster" Target="slideMasters/slideMaster2.xml" /><Relationship Id="rId15" Type="http://schemas.openxmlformats.org/officeDocument/2006/relationships/slide" Target="slides/slide8.xml" /><Relationship Id="rId10" Type="http://schemas.openxmlformats.org/officeDocument/2006/relationships/slide" Target="slides/slide3.xml" /><Relationship Id="rId19" Type="http://schemas.openxmlformats.org/officeDocument/2006/relationships/viewProps" Target="viewProps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2.xml" /><Relationship Id="rId14" Type="http://schemas.openxmlformats.org/officeDocument/2006/relationships/slide" Target="slides/slide7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W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45F1C2-7B27-49EB-80A7-D5BA3A444315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39763" y="1162050"/>
            <a:ext cx="5578475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W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3"/>
            <a:ext cx="548640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8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468F6-FB6B-4C1A-AF04-ACAE4F85DDCE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3842157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0468F6-FB6B-4C1A-AF04-ACAE4F85DDCE}" type="slidenum">
              <a:rPr lang="en-BW" smtClean="0"/>
              <a:t>1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1212921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BW" sz="1200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Message: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Botswana, referencing to the ACQF is not a mere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compliance exercise. It is a profound commitment to regional integration.</a:t>
            </a:r>
            <a:endParaRPr lang="en-BW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BW" sz="1200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Process Integration: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Under the leadership of Project Owner, 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sz="12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Locat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Expert Team(LET),  </a:t>
            </a:r>
            <a:r>
              <a:rPr lang="en-US" sz="12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National Referencing Team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(NRT/TWG)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has built a process rooted in deep evidence. By creating a transparent, quality-assured alignment between 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NCQF 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the ACQF, 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Botswana is 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paving the way for smooth educational and professional mobility across Africa, reinforcing the ultimate objectives of the African Continental Free Trade Area.</a:t>
            </a:r>
            <a:endParaRPr lang="en-BW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B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0468F6-FB6B-4C1A-AF04-ACAE4F85DDCE}" type="slidenum">
              <a:rPr lang="en-BW" smtClean="0"/>
              <a:t>2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2948262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0468F6-FB6B-4C1A-AF04-ACAE4F85DDCE}" type="slidenum">
              <a:rPr lang="en-BW" smtClean="0"/>
              <a:t>3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3413350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None/>
              <a:tabLst>
                <a:tab pos="914400" algn="l"/>
              </a:tabLst>
            </a:pPr>
            <a:r>
              <a:rPr lang="en-BW" sz="1200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Expert Consultation: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BQA r</a:t>
            </a:r>
            <a:r>
              <a:rPr lang="en-BW" sz="12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oad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map for the next quarter emphasizes strict technical rigor and external validation. In August, 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BQA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will engage specialized Cluster 1 experts—as well as international professionals—to challenge 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its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findings and produce Third Draft."</a:t>
            </a:r>
            <a:endParaRPr lang="en-BW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BW" sz="1200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Peer Review: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"Then, in September, we take a major step forward. We will subject our report to a formal peer-review process with selected African countries chosen for their NQF maturity and referencing experience. This continental peer-to-peer feedback will be fully integrated into a Fourth Draft by the end of September.</a:t>
            </a:r>
            <a:endParaRPr lang="en-US" sz="1200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Request for expert (s) and also Peer country before the end of the forum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en-BW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B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0468F6-FB6B-4C1A-AF04-ACAE4F85DDCE}" type="slidenum">
              <a:rPr lang="en-BW" smtClean="0"/>
              <a:t>4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3155204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None/>
              <a:tabLst>
                <a:tab pos="914400" algn="l"/>
              </a:tabLst>
            </a:pPr>
            <a:r>
              <a:rPr lang="en-BW" sz="1200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National Governance: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Sovereign validation and local ownership are non-negotiable. In October, 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BQA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will 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launch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extensive national validation workshops guided strictly by our Stakeholder Engagement Matrix."</a:t>
            </a:r>
            <a:endParaRPr lang="en-BW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None/>
              <a:tabLst>
                <a:tab pos="914400" algn="l"/>
              </a:tabLst>
            </a:pPr>
            <a:r>
              <a:rPr lang="en-BW" sz="1200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Board Sign-Off: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Following these workshops, 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BQA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will pursue formal endorsements from line ministries and relevant national regulatory bodies. This process culminates on November 5th, 2026, when the final report goes before the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BQA 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Board, accompanied by </a:t>
            </a:r>
            <a:r>
              <a:rPr lang="en-US" sz="12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MoHE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sign-offs, to solidify absolute domestic legitimacy.</a:t>
            </a:r>
            <a:endParaRPr lang="en-BW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B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0468F6-FB6B-4C1A-AF04-ACAE4F85DDCE}" type="slidenum">
              <a:rPr lang="en-BW" smtClean="0"/>
              <a:t>5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2166433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None/>
              <a:tabLst>
                <a:tab pos="914400" algn="l"/>
              </a:tabLst>
            </a:pPr>
            <a:r>
              <a:rPr lang="en-BW" sz="1200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Submission: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Once national endorsement is secured, B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moves rapidly to the continental stage. On 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 about 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November 10th, 2026, 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BQA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will officially submit our Final Referencing Report to the ACQF Presidency."</a:t>
            </a:r>
            <a:endParaRPr lang="en-BW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BW" sz="1200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Validation: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"Five days later, on November 15th, our Local Expert Team will present our report to the ACQF Forum, integrating the review panel's insights. 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BQA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anticipate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reaching full consensus and formal continental validation by November 20th, with built-in operational agility to resolve last-minute technical queries seamlessly.</a:t>
            </a:r>
            <a:endParaRPr lang="en-BW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B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0468F6-FB6B-4C1A-AF04-ACAE4F85DDCE}" type="slidenum">
              <a:rPr lang="en-BW" smtClean="0"/>
              <a:t>6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2588779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None/>
              <a:tabLst>
                <a:tab pos="914400" algn="l"/>
              </a:tabLst>
            </a:pPr>
            <a:r>
              <a:rPr lang="en-BW" sz="1200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Post-Referencing: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Validation is not 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finish line; it is 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operational starting block. In late November, the report will be published globally on both the ACQF and BQA platforms to maintain complete public transparency."</a:t>
            </a:r>
            <a:endParaRPr lang="en-BW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BW" sz="1200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Real-World Impact: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"Crucially, by November 30th, the Education Registrar and the Director of NCQF Services will 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consider 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begin</a:t>
            </a:r>
            <a:r>
              <a:rPr lang="en-US" sz="12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ning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indicating ACQF levels directly on national credentials and within 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central learner database. This will be backed by regulatory updates where necessary, turning this technical report into a functional reality for 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citizens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Botswana</a:t>
            </a:r>
            <a: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BW" dirty="0"/>
          </a:p>
          <a:p>
            <a:endParaRPr lang="en-B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0468F6-FB6B-4C1A-AF04-ACAE4F85DDCE}" type="slidenum">
              <a:rPr lang="en-BW" smtClean="0"/>
              <a:t>7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23479092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0468F6-FB6B-4C1A-AF04-ACAE4F85DDCE}" type="slidenum">
              <a:rPr lang="en-BW" smtClean="0"/>
              <a:t>8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957341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FA94D-249A-6B4D-7C47-F1D9955079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C309DB-6706-FB08-EEEB-1FA673F535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017F7-E65E-8EA7-ABDA-1F8E3E698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315367-A768-0163-D818-54507476E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7C945-9F19-2214-8D24-A2DF2056A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3977026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4BBC7-6C1D-00F4-8A35-3EDF87B1F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2D792-192C-B70E-C89B-0C2BEB392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796291-7C40-1ED2-2091-056D7F344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3CDA67-DDCF-75CC-003B-A1774246C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6571E2-84D1-04DC-B558-8CA562B52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1412630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54D07-01AA-C8C9-8211-290693710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D67E06-4C24-73E7-B728-ECAC4135C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797FEA-6889-5601-1B25-682C48B1B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3994B-0725-432A-11C6-90DA4B15D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AD7C9-C635-761F-0B72-D60F65410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2549056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93C08-50C3-8E0F-7B41-2373E4046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D4D4A-F03A-3DEE-C858-AFACD7A0A6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55184C-4FDE-11F6-5CC2-D25179A291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CA1EC6-5EAB-C695-BCE3-BBA85832A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1203F1-C317-7A17-0CF2-46C26ADE8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95BDE4-9426-8803-7081-E48B4CD09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1620351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EE52A-057C-2E8B-F43A-54CBF656F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6D05CD-AB53-FEA1-15B4-612654896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EC5203-255A-8831-CD20-C12D8E9A65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0BBABC-028B-F46C-18CF-8DC8CF5CD0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4E2617-1C20-E10A-ECAA-8707E6D0F6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AF9D3B-C8C5-9964-F385-3F76BEF11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1E1970-4616-3BA5-5CC1-6955F289A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W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080102-7EAD-F809-424E-2BA5E8189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1096231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32899-2AAA-2908-7A9B-02E54C9ED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88C864-25A2-4903-0483-56ABBCFC0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F60284-AB40-D3F9-1E46-57E319D4E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W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A4B01C-77DB-1EC6-039C-61DCE11B8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36688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3D05F-7C6F-FBB5-62A6-05DE7818E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6ACBE5-A121-0154-D158-6CC7DCBF9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W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4AF488-B428-B695-3BCB-B857BFEDC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1388350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CB8CE-D262-E26F-0BEB-6A63C1525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8A32F-D651-F7D8-E76F-CA9F00204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9906B0-81B5-E4CE-D762-0B1709CB94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441538-D6B7-D8B4-54D0-3C2B9B8EF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ADBC-FDBB-6CB7-50F1-B9ABF54A5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F364C1-9E9D-005B-475E-01BA6B9F9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2342393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0B05E-9231-889D-C56D-F5A55C965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66F6E2-5F59-5978-6421-7AFB5159F8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W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91AA4-6A89-7BD8-C81C-C6DEAD3CD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789E7-5A67-086F-A218-8BC25AE7A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F0C87D-61CA-30A2-4DB5-D0CDF9B85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9B7273-9FA3-236F-F66F-DF6233834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1764165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4843E-9716-5389-2107-112E3D560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1B4488-E6B2-FB6D-51E5-AAE22DA56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82D38-4E89-EE64-D1F0-771FD9C9C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BE0503-AFE6-4D84-08BB-EF22F7572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97677-EFA8-779F-2149-EECA3D467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3373151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443416-C0AB-534E-58E0-1D166CAB43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AF89EA-080C-AFBD-7C31-4F84E05885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663A1-5393-17DC-CE97-2733D80C1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B055A-4A41-DFF4-3293-F0B483A81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4A6AC0-ED59-7102-C0F6-EC4837031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3516867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FA94D-249A-6B4D-7C47-F1D9955079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C309DB-6706-FB08-EEEB-1FA673F535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017F7-E65E-8EA7-ABDA-1F8E3E698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315367-A768-0163-D818-54507476E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7C945-9F19-2214-8D24-A2DF2056A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870983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4BBC7-6C1D-00F4-8A35-3EDF87B1F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2D792-192C-B70E-C89B-0C2BEB392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796291-7C40-1ED2-2091-056D7F344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3CDA67-DDCF-75CC-003B-A1774246C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6571E2-84D1-04DC-B558-8CA562B52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699418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54D07-01AA-C8C9-8211-290693710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D67E06-4C24-73E7-B728-ECAC4135C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797FEA-6889-5601-1B25-682C48B1B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3994B-0725-432A-11C6-90DA4B15D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AD7C9-C635-761F-0B72-D60F65410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1949048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93C08-50C3-8E0F-7B41-2373E4046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D4D4A-F03A-3DEE-C858-AFACD7A0A6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55184C-4FDE-11F6-5CC2-D25179A291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CA1EC6-5EAB-C695-BCE3-BBA85832A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1203F1-C317-7A17-0CF2-46C26ADE8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95BDE4-9426-8803-7081-E48B4CD09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42066620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EE52A-057C-2E8B-F43A-54CBF656F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6D05CD-AB53-FEA1-15B4-612654896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EC5203-255A-8831-CD20-C12D8E9A65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0BBABC-028B-F46C-18CF-8DC8CF5CD0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4E2617-1C20-E10A-ECAA-8707E6D0F6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AF9D3B-C8C5-9964-F385-3F76BEF11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1E1970-4616-3BA5-5CC1-6955F289A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W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080102-7EAD-F809-424E-2BA5E8189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21342042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32899-2AAA-2908-7A9B-02E54C9ED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88C864-25A2-4903-0483-56ABBCFC0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F60284-AB40-D3F9-1E46-57E319D4E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W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A4B01C-77DB-1EC6-039C-61DCE11B8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38406882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3D05F-7C6F-FBB5-62A6-05DE7818E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6ACBE5-A121-0154-D158-6CC7DCBF9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W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4AF488-B428-B695-3BCB-B857BFEDC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4085483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CB8CE-D262-E26F-0BEB-6A63C1525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8A32F-D651-F7D8-E76F-CA9F00204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9906B0-81B5-E4CE-D762-0B1709CB94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441538-D6B7-D8B4-54D0-3C2B9B8EF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EADBC-FDBB-6CB7-50F1-B9ABF54A5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F364C1-9E9D-005B-475E-01BA6B9F9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36158885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0B05E-9231-889D-C56D-F5A55C965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66F6E2-5F59-5978-6421-7AFB5159F8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W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91AA4-6A89-7BD8-C81C-C6DEAD3CD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789E7-5A67-086F-A218-8BC25AE7A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F0C87D-61CA-30A2-4DB5-D0CDF9B85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9B7273-9FA3-236F-F66F-DF6233834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28985733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4843E-9716-5389-2107-112E3D560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1B4488-E6B2-FB6D-51E5-AAE22DA56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82D38-4E89-EE64-D1F0-771FD9C9C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BE0503-AFE6-4D84-08BB-EF22F7572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97677-EFA8-779F-2149-EECA3D467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2760126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443416-C0AB-534E-58E0-1D166CAB43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AF89EA-080C-AFBD-7C31-4F84E05885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663A1-5393-17DC-CE97-2733D80C1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B055A-4A41-DFF4-3293-F0B483A81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4A6AC0-ED59-7102-C0F6-EC4837031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28784269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31F56-EF51-8F8C-DC06-6A8CC3397D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410ACF-B495-5BEE-70E0-3CFA979F30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28647940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E4095-06B2-95CF-BAFA-613270241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7022" y="500063"/>
            <a:ext cx="6597825" cy="488766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BW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72985-7D48-8955-4192-562430480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672" y="1336859"/>
            <a:ext cx="10515600" cy="40871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2110683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6AF8C-D955-1BD6-703C-736FA04C6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775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460CF5-D732-ACE5-9E3A-B510B00C36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75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17015097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2D0D62-D1E8-0D5F-1EE8-BC68242266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BBC568-FDB4-71A0-109E-426E086DCB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33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001393-E82A-2968-A9E5-FF111659FD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DADF78-7AF7-56D2-61F8-2ACBB61904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33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9647262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A9E56B-A24B-E4F9-121B-39F52D2BF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CB9AFE-B410-4C85-97A2-7FB84EF3D835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40F14-2D20-9EB5-F8A9-BCE1C7F9D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W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21C967-C7FE-4989-C1E6-61B68E834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2955A-BC36-4FB9-BDB1-DE987E40A886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14418116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38D02-4207-6A90-D8BC-128A100B4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5A433-38AE-4540-6D92-FBCAC0184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AF394-5B44-1314-33E6-1907C0ECC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CA3501-0E54-4654-1312-7979027119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CB9AFE-B410-4C85-97A2-7FB84EF3D835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3AF95D-2FDF-D62A-6888-AC63F0585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115088-343A-1B3B-340B-CE3EA90CA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A2955A-BC36-4FB9-BDB1-DE987E40A886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21718750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76054-7E54-492E-4628-69056FC87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8788" y="457200"/>
            <a:ext cx="6172200" cy="539750"/>
          </a:xfrm>
          <a:prstGeom prst="rect">
            <a:avLst/>
          </a:prstGeom>
        </p:spPr>
        <p:txBody>
          <a:bodyPr anchor="b"/>
          <a:lstStyle>
            <a:lvl1pPr>
              <a:defRPr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BW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A39894-55D9-CFDB-EF70-AD8DB04A49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340428"/>
            <a:ext cx="6172200" cy="41979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W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E23AB6-DDC7-4122-1201-0C18B7E03D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1340427"/>
            <a:ext cx="3932237" cy="41979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7200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797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 /><Relationship Id="rId3" Type="http://schemas.openxmlformats.org/officeDocument/2006/relationships/slideLayout" Target="../slideLayouts/slideLayout25.xml" /><Relationship Id="rId7" Type="http://schemas.openxmlformats.org/officeDocument/2006/relationships/slideLayout" Target="../slideLayouts/slideLayout29.xml" /><Relationship Id="rId2" Type="http://schemas.openxmlformats.org/officeDocument/2006/relationships/slideLayout" Target="../slideLayouts/slideLayout24.xml" /><Relationship Id="rId1" Type="http://schemas.openxmlformats.org/officeDocument/2006/relationships/slideLayout" Target="../slideLayouts/slideLayout23.xml" /><Relationship Id="rId6" Type="http://schemas.openxmlformats.org/officeDocument/2006/relationships/slideLayout" Target="../slideLayouts/slideLayout28.xml" /><Relationship Id="rId5" Type="http://schemas.openxmlformats.org/officeDocument/2006/relationships/slideLayout" Target="../slideLayouts/slideLayout27.xml" /><Relationship Id="rId4" Type="http://schemas.openxmlformats.org/officeDocument/2006/relationships/slideLayout" Target="../slideLayouts/slideLayout26.xml" /><Relationship Id="rId9" Type="http://schemas.openxmlformats.org/officeDocument/2006/relationships/image" Target="../media/image2.png" 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theme" Target="../theme/theme4.xml" /><Relationship Id="rId1" Type="http://schemas.openxmlformats.org/officeDocument/2006/relationships/slideLayout" Target="../slideLayouts/slideLayout3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11610C-ECCE-6B7A-A3AF-75B0A3753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4D8BC7-0864-0FC0-FA79-51DF62FA6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60479-49B2-EFD3-8251-7C48A90750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6BC46-E6F9-89BD-A771-A74BD2EC9C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B6A5EE-5726-00ED-DC18-89938DCB6B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  <p:pic>
        <p:nvPicPr>
          <p:cNvPr id="10" name="Picture 9" descr="A computer screen with text and numbers&#10;&#10;Description automatically generated">
            <a:extLst>
              <a:ext uri="{FF2B5EF4-FFF2-40B4-BE49-F238E27FC236}">
                <a16:creationId xmlns:a16="http://schemas.microsoft.com/office/drawing/2014/main" id="{4B3FBF39-235D-40FE-11F5-9057565E6C1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" y="0"/>
            <a:ext cx="121706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414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11610C-ECCE-6B7A-A3AF-75B0A3753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W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4D8BC7-0864-0FC0-FA79-51DF62FA6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W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60479-49B2-EFD3-8251-7C48A90750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8E79FE-FF63-427D-90F9-29892B79E8D4}" type="datetimeFigureOut">
              <a:rPr lang="en-BW" smtClean="0"/>
              <a:t>07/29/2026</a:t>
            </a:fld>
            <a:endParaRPr lang="en-B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6BC46-E6F9-89BD-A771-A74BD2EC9C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B6A5EE-5726-00ED-DC18-89938DCB6B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137FD2-97BE-4DD8-BDB4-C1F61645CCD4}" type="slidenum">
              <a:rPr lang="en-BW" smtClean="0"/>
              <a:t>‹#›</a:t>
            </a:fld>
            <a:endParaRPr lang="en-BW"/>
          </a:p>
        </p:txBody>
      </p:sp>
    </p:spTree>
    <p:extLst>
      <p:ext uri="{BB962C8B-B14F-4D97-AF65-F5344CB8AC3E}">
        <p14:creationId xmlns:p14="http://schemas.microsoft.com/office/powerpoint/2010/main" val="3439807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 shot of a computer&#10;&#10;Description automatically generated">
            <a:extLst>
              <a:ext uri="{FF2B5EF4-FFF2-40B4-BE49-F238E27FC236}">
                <a16:creationId xmlns:a16="http://schemas.microsoft.com/office/drawing/2014/main" id="{972BA5E9-1497-0BDB-FA18-4D96BFF875B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" y="0"/>
            <a:ext cx="121706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21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7" r:id="rId5"/>
    <p:sldLayoutId id="2147483668" r:id="rId6"/>
    <p:sldLayoutId id="214748366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video game&#10;&#10;Description automatically generated">
            <a:extLst>
              <a:ext uri="{FF2B5EF4-FFF2-40B4-BE49-F238E27FC236}">
                <a16:creationId xmlns:a16="http://schemas.microsoft.com/office/drawing/2014/main" id="{871AA025-BC5E-06F2-5406-AD452A7FA7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" y="0"/>
            <a:ext cx="121706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mputer screen with text and numbers&#10;&#10;Description automatically generated">
            <a:extLst>
              <a:ext uri="{FF2B5EF4-FFF2-40B4-BE49-F238E27FC236}">
                <a16:creationId xmlns:a16="http://schemas.microsoft.com/office/drawing/2014/main" id="{63E0C6A3-CA15-E9E0-CFCD-94CFEEA723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" y="0"/>
            <a:ext cx="12170664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8B9F6DE-F4CC-CBB6-6B34-1912C6EC89DE}"/>
              </a:ext>
            </a:extLst>
          </p:cNvPr>
          <p:cNvSpPr txBox="1"/>
          <p:nvPr/>
        </p:nvSpPr>
        <p:spPr>
          <a:xfrm>
            <a:off x="2066260" y="1573463"/>
            <a:ext cx="8190613" cy="3087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lnSpc>
                <a:spcPct val="200000"/>
              </a:lnSpc>
              <a:buSzPts val="1000"/>
              <a:tabLst>
                <a:tab pos="914400" algn="l"/>
              </a:tabLst>
            </a:pPr>
            <a:r>
              <a:rPr lang="en-BW" sz="20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REFERENCING BOTSWANA’S </a:t>
            </a:r>
            <a:r>
              <a:rPr lang="en-US" sz="2000" kern="0" dirty="0"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BW" sz="20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CQF TO THE ACQ</a:t>
            </a:r>
            <a:r>
              <a:rPr lang="en-US" sz="20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  <a:p>
            <a:pPr lvl="1" algn="ctr">
              <a:lnSpc>
                <a:spcPct val="200000"/>
              </a:lnSpc>
              <a:buSzPts val="1000"/>
              <a:tabLst>
                <a:tab pos="914400" algn="l"/>
              </a:tabLst>
            </a:pPr>
            <a:r>
              <a:rPr lang="en-BW" sz="2000" kern="0" dirty="0">
                <a:solidFill>
                  <a:schemeClr val="accent2"/>
                </a:solidFill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Operational Progress and Strategic Drafting Road Ma</a:t>
            </a:r>
            <a:r>
              <a:rPr lang="en-US" sz="2000" kern="0" dirty="0">
                <a:solidFill>
                  <a:schemeClr val="accent2"/>
                </a:solidFill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  <a:p>
            <a:pPr lvl="1" algn="ctr">
              <a:lnSpc>
                <a:spcPct val="200000"/>
              </a:lnSpc>
              <a:buSzPts val="1000"/>
              <a:tabLst>
                <a:tab pos="914400" algn="l"/>
              </a:tabLst>
            </a:pPr>
            <a:r>
              <a:rPr lang="en-BW" sz="20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Presenter:</a:t>
            </a:r>
            <a:r>
              <a:rPr lang="en-BW" sz="20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Ofentse Disang (</a:t>
            </a:r>
            <a:r>
              <a:rPr lang="en-BW" sz="20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 Chief Executive Office</a:t>
            </a:r>
            <a:r>
              <a:rPr lang="en-US" sz="20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BW" sz="20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BQA</a:t>
            </a:r>
            <a:r>
              <a:rPr lang="en-US" sz="20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kern="100" dirty="0">
              <a:latin typeface="Aptos Black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ctr">
              <a:lnSpc>
                <a:spcPct val="200000"/>
              </a:lnSpc>
              <a:buSzPts val="1000"/>
              <a:tabLst>
                <a:tab pos="914400" algn="l"/>
              </a:tabLst>
            </a:pPr>
            <a:r>
              <a:rPr lang="en-BW" sz="20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Event:</a:t>
            </a:r>
            <a:r>
              <a:rPr lang="en-BW" sz="20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7th ACQF Continental Forum</a:t>
            </a:r>
            <a:r>
              <a:rPr lang="en-US" sz="20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BW" sz="20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Nairobi, Kenya</a:t>
            </a:r>
            <a:endParaRPr lang="en-US" sz="2000" kern="100" dirty="0">
              <a:latin typeface="Aptos Black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ctr">
              <a:lnSpc>
                <a:spcPct val="200000"/>
              </a:lnSpc>
              <a:buSzPts val="1000"/>
              <a:tabLst>
                <a:tab pos="914400" algn="l"/>
              </a:tabLst>
            </a:pPr>
            <a:r>
              <a:rPr lang="en-BW" sz="20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Date:</a:t>
            </a:r>
            <a:r>
              <a:rPr lang="en-BW" sz="20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28</a:t>
            </a:r>
            <a:r>
              <a:rPr lang="en-US" sz="20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BW" sz="20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 July 2026</a:t>
            </a:r>
            <a:endParaRPr lang="en-BW" sz="20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730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BF4C23-D024-1F9C-A057-23A1A62BD28D}"/>
              </a:ext>
            </a:extLst>
          </p:cNvPr>
          <p:cNvSpPr txBox="1"/>
          <p:nvPr/>
        </p:nvSpPr>
        <p:spPr>
          <a:xfrm>
            <a:off x="1392379" y="1106263"/>
            <a:ext cx="10360065" cy="4458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STRATEGIC VISION </a:t>
            </a:r>
            <a:r>
              <a:rPr lang="en-US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</a:t>
            </a: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ANALYTICAL ALIGNMENT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Continental Trust: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Establishing a reliable translation bridge to the ACQF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Evidence-Based Foundations: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Rigorous desktop research of national reports and policy matrices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Technical Integrity: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Deep structural alignment to unlock continental learner and worker mobility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National Governance: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kern="0" dirty="0">
              <a:effectLst/>
              <a:latin typeface="Aptos Black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en-US" sz="1600" kern="0" dirty="0"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Oversight by Local Expert Team (LET),  </a:t>
            </a: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Championed by</a:t>
            </a:r>
            <a:r>
              <a:rPr lang="en-US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Project</a:t>
            </a:r>
            <a:r>
              <a:rPr lang="en-US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Owner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(Director, NCQF Services)</a:t>
            </a:r>
            <a:r>
              <a:rPr lang="en-US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en-US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Technical Work by National Referencing Team (NRT/TWG)</a:t>
            </a: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en-US" sz="1600" kern="0" dirty="0"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Project Manager (National Contact Person)</a:t>
            </a:r>
            <a:endParaRPr lang="en-US" sz="1600" kern="100" dirty="0">
              <a:latin typeface="Aptos Black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837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136CCA-A665-3A9C-D0CA-A37E4DB0F49D}"/>
              </a:ext>
            </a:extLst>
          </p:cNvPr>
          <p:cNvSpPr txBox="1"/>
          <p:nvPr/>
        </p:nvSpPr>
        <p:spPr>
          <a:xfrm>
            <a:off x="750771" y="1475225"/>
            <a:ext cx="11271183" cy="3302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BW" sz="15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TECHNICAL PROGRESS: FIRST </a:t>
            </a:r>
            <a:r>
              <a:rPr lang="en-US" sz="15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</a:t>
            </a:r>
            <a:r>
              <a:rPr lang="en-BW" sz="15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SECOND DRAFTS</a:t>
            </a:r>
            <a:endParaRPr lang="en-BW" sz="12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12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US" sz="1400" b="1" kern="0" dirty="0"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May 2026 (Completed): Technical Mapping</a:t>
            </a: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US" sz="1400" b="1" kern="0" dirty="0"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June</a:t>
            </a:r>
            <a:r>
              <a:rPr lang="en-BW" sz="14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2026 (Completed):</a:t>
            </a:r>
            <a:r>
              <a:rPr lang="en-BW" sz="14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Desk research</a:t>
            </a:r>
            <a:r>
              <a:rPr lang="en-BW" sz="14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compiled using extensive data, policies, and initial stakeholder inputs</a:t>
            </a:r>
            <a:r>
              <a:rPr lang="en-BW" sz="1400" kern="0" dirty="0"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BW" sz="14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US" sz="14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Mid </a:t>
            </a:r>
            <a:r>
              <a:rPr lang="en-BW" sz="14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</a:t>
            </a:r>
            <a:r>
              <a:rPr lang="en-US" sz="1400" b="1" kern="0" dirty="0" err="1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ly</a:t>
            </a:r>
            <a:r>
              <a:rPr lang="en-BW" sz="14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2026 (Completed):</a:t>
            </a:r>
            <a:r>
              <a:rPr lang="en-BW" sz="14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Chapter by Chapter development</a:t>
            </a: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US" sz="1400" kern="0" dirty="0"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20-31 July 2026 (</a:t>
            </a:r>
            <a:r>
              <a:rPr lang="en-BW" sz="1400" b="1" kern="0" dirty="0"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Current Status</a:t>
            </a:r>
            <a:r>
              <a:rPr lang="en-US" sz="1400" kern="0" dirty="0"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: Chapter integration (Leading to </a:t>
            </a:r>
            <a:r>
              <a:rPr lang="en-US" sz="1400" kern="0" dirty="0">
                <a:solidFill>
                  <a:schemeClr val="accent2">
                    <a:lumMod val="75000"/>
                  </a:schemeClr>
                </a:solidFill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Draft  1</a:t>
            </a:r>
            <a:r>
              <a:rPr lang="en-US" sz="1400" kern="0" dirty="0"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US" sz="1400" b="1" kern="0" dirty="0"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August 2026 (Planned </a:t>
            </a:r>
            <a:r>
              <a:rPr lang="en-BW" sz="1400" b="1" kern="0" dirty="0"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Status):</a:t>
            </a:r>
            <a:r>
              <a:rPr lang="en-BW" sz="1400" kern="0" dirty="0"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Presentation</a:t>
            </a:r>
            <a:r>
              <a:rPr lang="en-BW" sz="1400" kern="0" dirty="0"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the Local Expert Team (LET) for strategic refinement</a:t>
            </a:r>
            <a:endParaRPr lang="en-US" sz="1400" kern="0" dirty="0">
              <a:effectLst/>
              <a:latin typeface="Aptos Black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US" sz="1400" kern="0" dirty="0"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en-US" sz="14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August 2026 (Planned): </a:t>
            </a:r>
            <a:r>
              <a:rPr lang="en-BW" sz="14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Stakeholder consultations to validate evidence, legitimacy, and buy-in</a:t>
            </a:r>
            <a:r>
              <a:rPr lang="en-US" sz="14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(Leading to </a:t>
            </a:r>
            <a:r>
              <a:rPr lang="en-US" sz="1400" kern="0" dirty="0">
                <a:solidFill>
                  <a:schemeClr val="accent2">
                    <a:lumMod val="75000"/>
                  </a:schemeClr>
                </a:solidFill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Draft 2</a:t>
            </a:r>
            <a:r>
              <a:rPr lang="en-US" sz="14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BW" sz="14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826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E6C73C-6BBD-F325-0205-45C531649AE3}"/>
              </a:ext>
            </a:extLst>
          </p:cNvPr>
          <p:cNvSpPr txBox="1"/>
          <p:nvPr/>
        </p:nvSpPr>
        <p:spPr>
          <a:xfrm>
            <a:off x="587141" y="1698398"/>
            <a:ext cx="11165305" cy="2968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EXPERT CONSULTATIONS </a:t>
            </a:r>
            <a:r>
              <a:rPr lang="en-US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</a:t>
            </a: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PEER REVIEW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US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End </a:t>
            </a: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August 2026 (Upcoming):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BW" sz="1600" kern="0" dirty="0">
                <a:solidFill>
                  <a:schemeClr val="accent2">
                    <a:lumMod val="75000"/>
                  </a:schemeClr>
                </a:solidFill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Third Draft 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development driven by focused expert reviews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ü"/>
              <a:tabLst>
                <a:tab pos="914400" algn="l"/>
              </a:tabLst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Broader Perspectives: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Engagement with Cluster 1 experts and targeted international specialists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 September 2026: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Formal external review by selected peer African countries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16–30 September 2026: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BW" sz="16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Fourth Draft 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integration based on peer review criteria and framework maturity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b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BW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097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758C6B-5262-5564-AD95-B3765BE120C4}"/>
              </a:ext>
            </a:extLst>
          </p:cNvPr>
          <p:cNvSpPr txBox="1"/>
          <p:nvPr/>
        </p:nvSpPr>
        <p:spPr>
          <a:xfrm>
            <a:off x="1222408" y="1483535"/>
            <a:ext cx="10376035" cy="2968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NATIONAL ENDORSEMENT </a:t>
            </a:r>
            <a:r>
              <a:rPr lang="en-US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</a:t>
            </a: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BQA BOARD APPROVAL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1–15 October 2026: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National validation workshops driven by the Stakeholder Engagement Matrix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16–31 October 2026: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Formal endorsement by domestic quality assurance agencies and ministries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November 2026: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Final operational presentation and approval by the BQA Board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Political Alignment: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Securing final ministerial sign-offs for sovereign legitimacy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b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BW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099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5027B0-13DC-1BEC-286A-A4A10D9D3B14}"/>
              </a:ext>
            </a:extLst>
          </p:cNvPr>
          <p:cNvSpPr txBox="1"/>
          <p:nvPr/>
        </p:nvSpPr>
        <p:spPr>
          <a:xfrm>
            <a:off x="933650" y="1797967"/>
            <a:ext cx="10510788" cy="2968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ACQF SUBMISSION </a:t>
            </a:r>
            <a:r>
              <a:rPr lang="en-US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</a:t>
            </a: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PANEL VALIDATION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November 2026: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Official report submission to the ACQF Presidency and Secretariat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 November 2026: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Formal technical presentation to the ACQF Forum by the Local Expert Team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 November 2026: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Final panel review, consensus building, and official continental validation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Agility: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Dynamic mechanism for rapid, last-minute amendments and technical updates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br>
              <a:rPr lang="en-BW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BW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63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99474F-B0B8-0918-29E5-C733C3B38B1C}"/>
              </a:ext>
            </a:extLst>
          </p:cNvPr>
          <p:cNvSpPr txBox="1"/>
          <p:nvPr/>
        </p:nvSpPr>
        <p:spPr>
          <a:xfrm>
            <a:off x="2098308" y="1727067"/>
            <a:ext cx="9394255" cy="2980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SUSTAINABILITY </a:t>
            </a:r>
            <a:r>
              <a:rPr lang="en-US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</a:t>
            </a: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POST-REFERENCING IMPACT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20–30 November 2026: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Public digital publication on the ACQF and BQA digital platforms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 November 2026 (Operationalization):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Institutional mapping of ACQF levels onto national credentials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Database Integration: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Systematic updates to the national education registry database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Regulatory Modernization: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Executing necessary legislative and regulatory amendments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325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5AB4B2-F30F-7C17-6C6B-EB2A3DFAAECC}"/>
              </a:ext>
            </a:extLst>
          </p:cNvPr>
          <p:cNvSpPr txBox="1"/>
          <p:nvPr/>
        </p:nvSpPr>
        <p:spPr>
          <a:xfrm>
            <a:off x="1153428" y="2016129"/>
            <a:ext cx="9885144" cy="2980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CONCLUSION </a:t>
            </a:r>
            <a:r>
              <a:rPr lang="en-US" sz="1600" b="1" kern="0" dirty="0">
                <a:latin typeface="Aptos Black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 </a:t>
            </a: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CONTINENTAL COMMITMENT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Gratitude: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Deep appreciation to the ACQF Project Operations Team and Technical Experts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Botswana's Pledge: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Steadfast dedication to a unified, integrated African educational space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200000"/>
              </a:lnSpc>
              <a:buSzPts val="1000"/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Call to Action:</a:t>
            </a:r>
            <a:r>
              <a:rPr lang="en-BW" sz="1600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Actively building technical trust to maximize regional human capital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200000"/>
              </a:lnSpc>
              <a:buSzPts val="1000"/>
              <a:tabLst>
                <a:tab pos="914400" algn="l"/>
              </a:tabLst>
            </a:pPr>
            <a:endParaRPr lang="en-US" sz="1600" b="1" kern="0" dirty="0">
              <a:effectLst/>
              <a:latin typeface="Aptos Black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200000"/>
              </a:lnSpc>
              <a:buSzPts val="1000"/>
              <a:tabLst>
                <a:tab pos="914400" algn="l"/>
              </a:tabLst>
            </a:pPr>
            <a:r>
              <a:rPr lang="en-BW" sz="1600" b="1" kern="0" dirty="0">
                <a:effectLst/>
                <a:latin typeface="Aptos Black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 A LEBOGA / PULA</a:t>
            </a:r>
            <a:endParaRPr lang="en-BW" sz="1600" kern="100" dirty="0">
              <a:effectLst/>
              <a:latin typeface="Aptos Black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431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4028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203B17F16D040A1E444A021DFF119" ma:contentTypeVersion="13" ma:contentTypeDescription="Create a new document." ma:contentTypeScope="" ma:versionID="cc17463928f62ac6b500ec925c92e8d1">
  <xsd:schema xmlns:xsd="http://www.w3.org/2001/XMLSchema" xmlns:xs="http://www.w3.org/2001/XMLSchema" xmlns:p="http://schemas.microsoft.com/office/2006/metadata/properties" xmlns:ns2="05ef24fd-2dda-45b0-83fd-a9e6f5cd7406" xmlns:ns3="9cf1f23c-94c0-4dcc-a7fa-999e323c9245" targetNamespace="http://schemas.microsoft.com/office/2006/metadata/properties" ma:root="true" ma:fieldsID="05921d15376b1b1f397b924ddace88f1" ns2:_="" ns3:_="">
    <xsd:import namespace="05ef24fd-2dda-45b0-83fd-a9e6f5cd7406"/>
    <xsd:import namespace="9cf1f23c-94c0-4dcc-a7fa-999e323c92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ef24fd-2dda-45b0-83fd-a9e6f5cd74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10ffe1f-c839-4a66-9ae8-9a2945e491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1f23c-94c0-4dcc-a7fa-999e323c924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c3438c5-9aa0-4ee5-85a2-9e811049bc4c}" ma:internalName="TaxCatchAll" ma:showField="CatchAllData" ma:web="9cf1f23c-94c0-4dcc-a7fa-999e323c92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ef24fd-2dda-45b0-83fd-a9e6f5cd7406">
      <Terms xmlns="http://schemas.microsoft.com/office/infopath/2007/PartnerControls"/>
    </lcf76f155ced4ddcb4097134ff3c332f>
    <TaxCatchAll xmlns="9cf1f23c-94c0-4dcc-a7fa-999e323c9245" xsi:nil="true"/>
  </documentManagement>
</p:properties>
</file>

<file path=customXml/itemProps1.xml><?xml version="1.0" encoding="utf-8"?>
<ds:datastoreItem xmlns:ds="http://schemas.openxmlformats.org/officeDocument/2006/customXml" ds:itemID="{A83ED105-627C-440C-BA0A-8A9CD1A75DA6}"/>
</file>

<file path=customXml/itemProps2.xml><?xml version="1.0" encoding="utf-8"?>
<ds:datastoreItem xmlns:ds="http://schemas.openxmlformats.org/officeDocument/2006/customXml" ds:itemID="{9A0818FC-20E6-412A-8FA7-9348F1477E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4536E13-9B42-4FEF-AD3A-A004B0E1D5ED}">
  <ds:schemaRefs>
    <ds:schemaRef ds:uri="http://schemas.microsoft.com/office/2006/metadata/properties"/>
    <ds:schemaRef ds:uri="http://www.w3.org/2000/xmlns/"/>
    <ds:schemaRef ds:uri="311c0ca2-85ca-4e16-adfc-22628c66627f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65173</TotalTime>
  <Words>1006</Words>
  <Application>Microsoft Office PowerPoint</Application>
  <PresentationFormat>Widescreen</PresentationFormat>
  <Paragraphs>70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Office Theme</vt:lpstr>
      <vt:lpstr>1_Office Theme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Benjamin Memo</dc:creator>
  <cp:lastModifiedBy>Ofentse Disang</cp:lastModifiedBy>
  <cp:revision>56</cp:revision>
  <cp:lastPrinted>2026-06-15T06:07:03Z</cp:lastPrinted>
  <dcterms:created xsi:type="dcterms:W3CDTF">2024-10-10T09:35:49Z</dcterms:created>
  <dcterms:modified xsi:type="dcterms:W3CDTF">2026-07-29T11:36:58Z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0x0101009B2203B17F16D040A1E444A021DFF119</vt:lpwstr>
  </property>
</Properties>
</file>